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6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53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698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862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56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245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31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986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4870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2421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581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5729D-C6CD-4A09-B285-3D84D902EDCD}" type="datetimeFigureOut">
              <a:rPr lang="nl-NL" smtClean="0"/>
              <a:t>23-10-2022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ACE67-CC3F-46C2-B4D6-14D6AE5DC5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31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939339"/>
            <a:ext cx="9149542" cy="980901"/>
          </a:xfrm>
        </p:spPr>
        <p:txBody>
          <a:bodyPr>
            <a:normAutofit/>
          </a:bodyPr>
          <a:lstStyle/>
          <a:p>
            <a:r>
              <a:rPr lang="nl-NL" sz="3600" b="1" dirty="0" smtClean="0"/>
              <a:t>Uitstoot APM, het perspectief van omwonenden</a:t>
            </a:r>
            <a:br>
              <a:rPr lang="nl-NL" sz="3600" b="1" dirty="0" smtClean="0"/>
            </a:br>
            <a:endParaRPr lang="nl-NL" sz="2700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458" y="2435629"/>
            <a:ext cx="5889084" cy="3926887"/>
          </a:xfrm>
          <a:prstGeom prst="rect">
            <a:avLst/>
          </a:prstGeom>
        </p:spPr>
      </p:pic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1524000" y="1479665"/>
            <a:ext cx="9144000" cy="831273"/>
          </a:xfrm>
        </p:spPr>
        <p:txBody>
          <a:bodyPr>
            <a:normAutofit/>
          </a:bodyPr>
          <a:lstStyle/>
          <a:p>
            <a:r>
              <a:rPr lang="nl-NL" dirty="0" smtClean="0"/>
              <a:t>Gemengde gevoelens over deze bijeenkomst</a:t>
            </a:r>
            <a:br>
              <a:rPr lang="nl-NL" dirty="0" smtClean="0"/>
            </a:br>
            <a:r>
              <a:rPr lang="nl-NL" dirty="0" smtClean="0"/>
              <a:t>Nieuwe grenswaardes per 1-1-2016; verbouwing APM 2022 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3333403" y="2784764"/>
            <a:ext cx="232756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solidFill>
                  <a:srgbClr val="FF0000"/>
                </a:solidFill>
              </a:rPr>
              <a:t>Toename bezorgdheid over zeer zorgwekkende stoffen sedert febr. ‘21</a:t>
            </a:r>
            <a:endParaRPr lang="nl-NL" sz="1600" b="1" dirty="0">
              <a:solidFill>
                <a:srgbClr val="FF0000"/>
              </a:solidFill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76" y="2393301"/>
            <a:ext cx="2029974" cy="122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40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2977"/>
          </a:xfrm>
        </p:spPr>
        <p:txBody>
          <a:bodyPr/>
          <a:lstStyle/>
          <a:p>
            <a:r>
              <a:rPr lang="nl-NL" dirty="0" smtClean="0"/>
              <a:t>                                     </a:t>
            </a:r>
            <a:endParaRPr lang="nl-NL" dirty="0"/>
          </a:p>
        </p:txBody>
      </p:sp>
      <p:pic>
        <p:nvPicPr>
          <p:cNvPr id="8" name="Tijdelijke aanduiding voor inhoud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24" y="1729457"/>
            <a:ext cx="1396540" cy="2092700"/>
          </a:xfr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24" y="4113513"/>
            <a:ext cx="1517197" cy="2087781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473823" y="241069"/>
            <a:ext cx="987552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                             Problemen met de uitstoot van de APM,</a:t>
            </a:r>
            <a:br>
              <a:rPr lang="nl-NL" sz="2400" b="1" dirty="0" smtClean="0"/>
            </a:br>
            <a:r>
              <a:rPr lang="nl-NL" sz="2400" b="1" dirty="0" smtClean="0"/>
              <a:t>                             een gevolg van de recirculatie van oud asfalt.</a:t>
            </a:r>
            <a:br>
              <a:rPr lang="nl-NL" sz="2400" b="1" dirty="0" smtClean="0"/>
            </a:br>
            <a:r>
              <a:rPr lang="nl-NL" sz="2400" b="1" dirty="0" smtClean="0"/>
              <a:t>                             </a:t>
            </a:r>
            <a:endParaRPr lang="nl-NL" sz="2400" b="1" dirty="0"/>
          </a:p>
        </p:txBody>
      </p:sp>
      <p:sp>
        <p:nvSpPr>
          <p:cNvPr id="16" name="Tekstvak 15"/>
          <p:cNvSpPr txBox="1"/>
          <p:nvPr/>
        </p:nvSpPr>
        <p:spPr>
          <a:xfrm>
            <a:off x="2535381" y="1729457"/>
            <a:ext cx="8570422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b="1" dirty="0" smtClean="0"/>
              <a:t>Uitstoot aan de schoorsteen</a:t>
            </a:r>
            <a:r>
              <a:rPr lang="nl-NL" dirty="0" smtClean="0"/>
              <a:t>:</a:t>
            </a:r>
            <a:br>
              <a:rPr lang="nl-NL" dirty="0" smtClean="0"/>
            </a:br>
            <a:r>
              <a:rPr lang="nl-NL" dirty="0" smtClean="0"/>
              <a:t>Benzeen bij her herhaling ruim twee keer over de kop.</a:t>
            </a:r>
            <a:br>
              <a:rPr lang="nl-NL" dirty="0" smtClean="0"/>
            </a:br>
            <a:r>
              <a:rPr lang="nl-NL" dirty="0" err="1" smtClean="0"/>
              <a:t>PAK’s</a:t>
            </a:r>
            <a:r>
              <a:rPr lang="nl-NL" dirty="0"/>
              <a:t> </a:t>
            </a:r>
            <a:r>
              <a:rPr lang="nl-NL" dirty="0" smtClean="0"/>
              <a:t>bij de laatste meting 36 keer over de kop. </a:t>
            </a:r>
            <a:br>
              <a:rPr lang="nl-NL" dirty="0" smtClean="0"/>
            </a:br>
            <a:r>
              <a:rPr lang="nl-NL" dirty="0" smtClean="0"/>
              <a:t>Benzeen en </a:t>
            </a:r>
            <a:r>
              <a:rPr lang="nl-NL" dirty="0" err="1" smtClean="0"/>
              <a:t>PAK’s</a:t>
            </a:r>
            <a:r>
              <a:rPr lang="nl-NL" dirty="0" smtClean="0"/>
              <a:t> behoren tot de Zeer Zorgwekkende Stoffen.</a:t>
            </a:r>
            <a:br>
              <a:rPr lang="nl-NL" dirty="0" smtClean="0"/>
            </a:br>
            <a:r>
              <a:rPr lang="nl-NL" dirty="0" smtClean="0"/>
              <a:t>De overheid heeft bepaald dat deze stoffen aan de schoorsteen moeten</a:t>
            </a:r>
            <a:br>
              <a:rPr lang="nl-NL" dirty="0" smtClean="0"/>
            </a:br>
            <a:r>
              <a:rPr lang="nl-NL" dirty="0" smtClean="0"/>
              <a:t>minderen naar nul. 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2576945" y="4113513"/>
            <a:ext cx="8553797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b="1" dirty="0" smtClean="0"/>
              <a:t>Geurklachten</a:t>
            </a:r>
            <a:r>
              <a:rPr lang="nl-NL" dirty="0" smtClean="0"/>
              <a:t> worden al vrij lang gemeld.</a:t>
            </a:r>
            <a:br>
              <a:rPr lang="nl-NL" dirty="0" smtClean="0"/>
            </a:br>
            <a:r>
              <a:rPr lang="nl-NL" dirty="0" smtClean="0"/>
              <a:t>Stank tast de kwaliteit van leven aan in een wijk;</a:t>
            </a:r>
            <a:br>
              <a:rPr lang="nl-NL" dirty="0" smtClean="0"/>
            </a:br>
            <a:r>
              <a:rPr lang="nl-NL" dirty="0" smtClean="0"/>
              <a:t>Stank leidt tot stress-gerelateerde klachten en lichamelijke klachten.</a:t>
            </a:r>
            <a:br>
              <a:rPr lang="nl-NL" dirty="0" smtClean="0"/>
            </a:br>
            <a:r>
              <a:rPr lang="nl-NL" dirty="0" smtClean="0"/>
              <a:t>Klachten over stank zijn ongelijk verdeeld over de wijk. </a:t>
            </a:r>
            <a:br>
              <a:rPr lang="nl-NL" dirty="0" smtClean="0"/>
            </a:br>
            <a:r>
              <a:rPr lang="nl-NL" dirty="0" smtClean="0"/>
              <a:t>Mogelijke veroorzakers: VOS en naftaleen.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912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l-NL" b="1" dirty="0" smtClean="0"/>
              <a:t>                  Overzichtelijk probleem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Wettelijke normen, opgenomen in het activiteitenbesluit</a:t>
            </a:r>
            <a:br>
              <a:rPr lang="nl-NL" dirty="0" smtClean="0"/>
            </a:b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De bedoeling van de wetgever is duidelijk: voorkomen van</a:t>
            </a:r>
            <a:br>
              <a:rPr lang="nl-NL" dirty="0" smtClean="0"/>
            </a:br>
            <a:r>
              <a:rPr lang="nl-NL" dirty="0" smtClean="0"/>
              <a:t> gezondheidsschade en vermindering van de ziektelast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Er is nagedacht over de hoogte van de grenswaardes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Metingen aan de schoorsteen zijn goed te herleiden tot</a:t>
            </a:r>
            <a:br>
              <a:rPr lang="nl-NL" dirty="0" smtClean="0"/>
            </a:br>
            <a:r>
              <a:rPr lang="nl-NL" dirty="0" smtClean="0"/>
              <a:t> het productieproces van het bedrijf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Het gebrek aan bereidheid deze normen serieus te nemen is</a:t>
            </a:r>
            <a:br>
              <a:rPr lang="nl-NL" dirty="0" smtClean="0"/>
            </a:br>
            <a:r>
              <a:rPr lang="nl-NL" dirty="0" smtClean="0"/>
              <a:t> nog steeds het kernprobleem.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719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l-NL" b="1" dirty="0" smtClean="0"/>
              <a:t>Evaluatie handhaving gemeente/OMWB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Positieve punten: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Vroegtijdig begonnen met handhaven op benzeen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Gewonnen rechtszaak met als winst: belangrijke jurisprudentie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Geurklachten werden serieus genomen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Communicatie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Transparantie van het handhavingstraject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60069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l-NL" b="1" dirty="0" smtClean="0"/>
              <a:t>Evaluatie handhaving, vervolg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Punten van kritiek: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Te laat begonnen met meten naar </a:t>
            </a:r>
            <a:r>
              <a:rPr lang="nl-NL" dirty="0" err="1" smtClean="0"/>
              <a:t>PAK’s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Niet tijdig antwoorden op  verzoek GGD naar gegevens over </a:t>
            </a:r>
            <a:r>
              <a:rPr lang="nl-NL" dirty="0" err="1" smtClean="0"/>
              <a:t>PAK’s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Vasthouden aan toelatingsregel voor oud asfalt de zgn. BRL 9320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Te lage dwangsommen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Te laat handhaven op tijdig indienen minimalisatierapportage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95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l-NL" b="1" dirty="0" smtClean="0"/>
              <a:t>Wensen over hoe nu verder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Duidelijkheid over het meetprogramma na installatie</a:t>
            </a:r>
            <a:br>
              <a:rPr lang="nl-NL" dirty="0" smtClean="0"/>
            </a:br>
            <a:r>
              <a:rPr lang="nl-NL" dirty="0" smtClean="0"/>
              <a:t>van de filters bij de APM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Handhaven op minimalisatieverplichting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Interne evaluatie bij gemeente en OMWB over</a:t>
            </a:r>
            <a:br>
              <a:rPr lang="nl-NL" dirty="0" smtClean="0"/>
            </a:br>
            <a:r>
              <a:rPr lang="nl-NL" dirty="0" smtClean="0"/>
              <a:t>het handhavingstraject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Wens naar de concernleiding van </a:t>
            </a:r>
            <a:r>
              <a:rPr lang="nl-NL" dirty="0" err="1" smtClean="0"/>
              <a:t>AsfaltNu</a:t>
            </a:r>
            <a:r>
              <a:rPr lang="nl-NL" dirty="0" smtClean="0"/>
              <a:t>:</a:t>
            </a:r>
            <a:br>
              <a:rPr lang="nl-NL" dirty="0" smtClean="0"/>
            </a:br>
            <a:r>
              <a:rPr lang="nl-NL" dirty="0" smtClean="0"/>
              <a:t>jaarlijks mededelingen doen over het minimalisatieprogramma</a:t>
            </a:r>
            <a:br>
              <a:rPr lang="nl-NL" dirty="0" smtClean="0"/>
            </a:br>
            <a:r>
              <a:rPr lang="nl-NL" dirty="0" smtClean="0"/>
              <a:t>op de diverse locaties en wel op de website en in het jaarverslag. </a:t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24918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89</Words>
  <Application>Microsoft Office PowerPoint</Application>
  <PresentationFormat>Breedbeeld</PresentationFormat>
  <Paragraphs>29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Uitstoot APM, het perspectief van omwonenden </vt:lpstr>
      <vt:lpstr>                                     </vt:lpstr>
      <vt:lpstr>                  Overzichtelijk probleem</vt:lpstr>
      <vt:lpstr>Evaluatie handhaving gemeente/OMWB</vt:lpstr>
      <vt:lpstr>Evaluatie handhaving, vervolg</vt:lpstr>
      <vt:lpstr>Wensen over hoe nu verder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Uitstoot APM, het perspectief van omwonenden</dc:title>
  <dc:creator>Pieter Kwaadgras</dc:creator>
  <cp:lastModifiedBy>Pieter Kwaadgras</cp:lastModifiedBy>
  <cp:revision>16</cp:revision>
  <dcterms:created xsi:type="dcterms:W3CDTF">2022-10-20T11:01:17Z</dcterms:created>
  <dcterms:modified xsi:type="dcterms:W3CDTF">2022-10-23T12:58:52Z</dcterms:modified>
</cp:coreProperties>
</file>